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85" r:id="rId3"/>
    <p:sldId id="286" r:id="rId4"/>
    <p:sldId id="291" r:id="rId5"/>
    <p:sldId id="292" r:id="rId6"/>
    <p:sldId id="293" r:id="rId7"/>
    <p:sldId id="289" r:id="rId8"/>
    <p:sldId id="294" r:id="rId9"/>
    <p:sldId id="288" r:id="rId10"/>
    <p:sldId id="295" r:id="rId11"/>
    <p:sldId id="296" r:id="rId12"/>
    <p:sldId id="297" r:id="rId13"/>
    <p:sldId id="301" r:id="rId14"/>
    <p:sldId id="300" r:id="rId15"/>
    <p:sldId id="302" r:id="rId16"/>
    <p:sldId id="303" r:id="rId17"/>
    <p:sldId id="304" r:id="rId18"/>
    <p:sldId id="305" r:id="rId19"/>
    <p:sldId id="306" r:id="rId20"/>
    <p:sldId id="308" r:id="rId21"/>
    <p:sldId id="307" r:id="rId22"/>
    <p:sldId id="269" r:id="rId23"/>
    <p:sldId id="314" r:id="rId24"/>
    <p:sldId id="315" r:id="rId25"/>
    <p:sldId id="316" r:id="rId26"/>
    <p:sldId id="320" r:id="rId27"/>
    <p:sldId id="318" r:id="rId28"/>
    <p:sldId id="319" r:id="rId29"/>
    <p:sldId id="321" r:id="rId30"/>
    <p:sldId id="309" r:id="rId31"/>
    <p:sldId id="310" r:id="rId32"/>
    <p:sldId id="311" r:id="rId33"/>
    <p:sldId id="312" r:id="rId34"/>
    <p:sldId id="313" r:id="rId35"/>
    <p:sldId id="257" r:id="rId36"/>
    <p:sldId id="258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66" r:id="rId49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106" y="13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034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8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4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49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53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76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35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0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7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97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5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11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7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4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09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26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3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16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79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19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80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59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85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53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48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208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36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19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64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4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0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80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7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43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22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9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5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66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972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44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9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1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72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7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C%D0%B0%D1%82%D0%B5%D0%BC%D0%B0%D1%82%D0%B8%D1%87%D0%B5%D1%81%D0%BA%D0%B0%D1%8F_%D0%BB%D0%B8%D0%BD%D0%B3%D0%B2%D0%B8%D1%81%D1%82%D0%B8%D0%BA%D0%B0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ru.wikipedia.org/wiki/%D0%98%D1%81%D0%BA%D1%83%D1%81%D1%81%D1%82%D0%B2%D0%B5%D0%BD%D0%BD%D1%8B%D0%B9_%D0%B8%D0%BD%D1%82%D0%B5%D0%BB%D0%BB%D0%B5%D0%BA%D1%82" TargetMode="External"/><Relationship Id="rId12" Type="http://schemas.openxmlformats.org/officeDocument/2006/relationships/hyperlink" Target="https://ru.wikipedia.org/wiki/%D0%93%D0%B5%D0%BD%D0%B5%D1%80%D0%B0%D1%82%D0%BE%D1%80_%D1%82%D0%B5%D0%BA%D1%81%D1%82%D0%B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hyperlink" Target="https://ru.wikipedia.org/wiki/%D0%95%D1%81%D1%82%D0%B5%D1%81%D1%82%D0%B2%D0%B5%D0%BD%D0%BD%D1%8B%D0%B9_%D1%8F%D0%B7%D1%8B%D0%BA" TargetMode="External"/><Relationship Id="rId5" Type="http://schemas.openxmlformats.org/officeDocument/2006/relationships/image" Target="../media/image19.png"/><Relationship Id="rId10" Type="http://schemas.openxmlformats.org/officeDocument/2006/relationships/hyperlink" Target="https://ru.wikipedia.org/wiki/%D0%A1%D0%B8%D0%BD%D1%82%D0%B5%D0%B7" TargetMode="External"/><Relationship Id="rId4" Type="http://schemas.openxmlformats.org/officeDocument/2006/relationships/image" Target="../media/image18.svg"/><Relationship Id="rId9" Type="http://schemas.openxmlformats.org/officeDocument/2006/relationships/hyperlink" Target="https://ru.wikipedia.org/wiki/%D0%9A%D0%BE%D0%BC%D0%BF%D1%8C%D1%8E%D1%82%D0%B5%D1%80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19.png"/><Relationship Id="rId4" Type="http://schemas.openxmlformats.org/officeDocument/2006/relationships/image" Target="../media/image5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19.png"/><Relationship Id="rId4" Type="http://schemas.openxmlformats.org/officeDocument/2006/relationships/image" Target="../media/image5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19.png"/><Relationship Id="rId4" Type="http://schemas.openxmlformats.org/officeDocument/2006/relationships/image" Target="../media/image5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19.png"/><Relationship Id="rId4" Type="http://schemas.openxmlformats.org/officeDocument/2006/relationships/image" Target="../media/image50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D%D0%B5%D0%B9%D1%80%D0%BE%D0%BD%D0%BD%D0%B0%D1%8F_%D1%81%D0%B5%D1%82%D1%8C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ru.wikipedia.org/wiki/%D0%AF%D0%B7%D1%8B%D0%BA%D0%BE%D0%B2%D0%B0%D1%8F_%D0%BC%D0%BE%D0%B4%D0%B5%D0%BB%D1%8C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hyperlink" Target="https://ru.wikipedia.org/wiki/%D0%9E%D0%B1%D1%83%D1%87%D0%B5%D0%BD%D0%B8%D0%B5_%D1%81_%D1%83%D1%87%D0%B8%D1%82%D0%B5%D0%BB%D0%B5%D0%BC" TargetMode="External"/><Relationship Id="rId5" Type="http://schemas.openxmlformats.org/officeDocument/2006/relationships/image" Target="../media/image19.png"/><Relationship Id="rId10" Type="http://schemas.openxmlformats.org/officeDocument/2006/relationships/hyperlink" Target="https://ru.wikipedia.org/wiki/%D0%9E%D0%B1%D1%80%D0%B0%D0%B1%D0%BE%D1%82%D0%BA%D0%B0_%D0%B5%D1%81%D1%82%D0%B5%D1%81%D1%82%D0%B2%D0%B5%D0%BD%D0%BD%D0%BE%D0%B3%D0%BE_%D1%8F%D0%B7%D1%8B%D0%BA%D0%B0" TargetMode="External"/><Relationship Id="rId4" Type="http://schemas.openxmlformats.org/officeDocument/2006/relationships/image" Target="../media/image18.svg"/><Relationship Id="rId9" Type="http://schemas.openxmlformats.org/officeDocument/2006/relationships/hyperlink" Target="https://ru.wikipedia.org/wiki/%D0%9E%D0%B1%D1%83%D1%87%D0%B5%D0%BD%D0%B8%D0%B5_%D0%B1%D0%B5%D0%B7_%D1%83%D1%87%D0%B8%D1%82%D0%B5%D0%BB%D1%8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60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5829300"/>
            <a:ext cx="86868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endParaRPr lang="en-US" sz="4125" dirty="0"/>
          </a:p>
        </p:txBody>
      </p:sp>
      <p:sp>
        <p:nvSpPr>
          <p:cNvPr id="11" name="Text 1"/>
          <p:cNvSpPr/>
          <p:nvPr/>
        </p:nvSpPr>
        <p:spPr>
          <a:xfrm>
            <a:off x="952500" y="7134225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SemiBold" pitchFamily="34" charset="0"/>
              </a:rPr>
              <a:t>Мацаков Борис Вячеславович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Программист-преподаватель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</a:rPr>
              <a:t>necent@vk.com</a:t>
            </a:r>
            <a:endParaRPr lang="en-US" sz="2400" dirty="0"/>
          </a:p>
        </p:txBody>
      </p:sp>
      <p:sp>
        <p:nvSpPr>
          <p:cNvPr id="13" name="Text 3"/>
          <p:cNvSpPr/>
          <p:nvPr/>
        </p:nvSpPr>
        <p:spPr>
          <a:xfrm>
            <a:off x="952500" y="4105275"/>
            <a:ext cx="8963025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ru-RU" sz="6000" dirty="0">
                <a:solidFill>
                  <a:srgbClr val="000000"/>
                </a:solidFill>
                <a:latin typeface="Montserrat SemiBold" pitchFamily="34" charset="0"/>
              </a:rPr>
              <a:t>Большие языковые модели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1850357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Используя </a:t>
            </a:r>
            <a:r>
              <a:rPr lang="ru-RU" sz="3200" dirty="0" err="1"/>
              <a:t>bag</a:t>
            </a:r>
            <a:r>
              <a:rPr lang="ru-RU" sz="3200" dirty="0"/>
              <a:t> </a:t>
            </a:r>
            <a:r>
              <a:rPr lang="ru-RU" sz="3200" dirty="0" err="1"/>
              <a:t>of</a:t>
            </a:r>
            <a:r>
              <a:rPr lang="ru-RU" sz="3200" dirty="0"/>
              <a:t> </a:t>
            </a:r>
            <a:r>
              <a:rPr lang="ru-RU" sz="3200" dirty="0" err="1"/>
              <a:t>words</a:t>
            </a:r>
            <a:r>
              <a:rPr lang="ru-RU" sz="3200" dirty="0"/>
              <a:t> (BOW), мы теряем информацию о порядке слов в</a:t>
            </a:r>
            <a:r>
              <a:rPr lang="en-US" sz="3200" dirty="0"/>
              <a:t> </a:t>
            </a:r>
            <a:r>
              <a:rPr lang="ru-RU" sz="3200" dirty="0"/>
              <a:t>документе.</a:t>
            </a:r>
            <a:endParaRPr lang="en-US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Очень длинные векторы слов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Не учитывается важность слова</a:t>
            </a:r>
          </a:p>
          <a:p>
            <a:pPr algn="l">
              <a:lnSpc>
                <a:spcPts val="2880"/>
              </a:lnSpc>
            </a:pPr>
            <a:endParaRPr lang="ru-RU" sz="3200" dirty="0"/>
          </a:p>
          <a:p>
            <a:pPr algn="l">
              <a:lnSpc>
                <a:spcPts val="2880"/>
              </a:lnSpc>
            </a:pPr>
            <a:endParaRPr lang="en-US" sz="3200" dirty="0"/>
          </a:p>
          <a:p>
            <a:pPr algn="l">
              <a:lnSpc>
                <a:spcPts val="2880"/>
              </a:lnSpc>
            </a:pPr>
            <a:r>
              <a:rPr lang="ru-RU" sz="3200" dirty="0"/>
              <a:t>Пример: векторы документов “I </a:t>
            </a:r>
            <a:r>
              <a:rPr lang="ru-RU" sz="3200" dirty="0" err="1"/>
              <a:t>have</a:t>
            </a:r>
            <a:r>
              <a:rPr lang="ru-RU" sz="3200" dirty="0"/>
              <a:t> </a:t>
            </a:r>
            <a:r>
              <a:rPr lang="ru-RU" sz="3200" dirty="0" err="1"/>
              <a:t>no</a:t>
            </a:r>
            <a:r>
              <a:rPr lang="ru-RU" sz="3200" dirty="0"/>
              <a:t> </a:t>
            </a:r>
            <a:r>
              <a:rPr lang="ru-RU" sz="3200" dirty="0" err="1"/>
              <a:t>cats</a:t>
            </a:r>
            <a:r>
              <a:rPr lang="ru-RU" sz="3200" dirty="0"/>
              <a:t>” и “No, I </a:t>
            </a:r>
            <a:r>
              <a:rPr lang="ru-RU" sz="3200" dirty="0" err="1"/>
              <a:t>have</a:t>
            </a:r>
            <a:r>
              <a:rPr lang="ru-RU" sz="3200" dirty="0"/>
              <a:t> </a:t>
            </a:r>
            <a:r>
              <a:rPr lang="ru-RU" sz="3200" dirty="0" err="1"/>
              <a:t>cats</a:t>
            </a:r>
            <a:r>
              <a:rPr lang="ru-RU" sz="3200" dirty="0"/>
              <a:t>” будут идентичны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Мешок слов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(Bag of Words)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4183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1850357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ru-RU" sz="3200" dirty="0"/>
              <a:t>В качестве слов в словаре можно использовать: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N-граммы из букв (наборы букв длины N в слове)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N-граммы из слов (наборы фраз длины N в документе)</a:t>
            </a:r>
          </a:p>
          <a:p>
            <a:pPr algn="l">
              <a:lnSpc>
                <a:spcPts val="2880"/>
              </a:lnSpc>
            </a:pPr>
            <a:r>
              <a:rPr lang="ru-RU" sz="3200" dirty="0"/>
              <a:t>Такой подход поможет учесть сходственные слова и опечатки.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N-gram bag of words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54A083-24A9-688C-D9B5-5CB33DB79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735" y="3934828"/>
            <a:ext cx="9447797" cy="40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7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Слова, которые редко встречаются в корпусе, но присутствуют в</a:t>
            </a:r>
            <a:r>
              <a:rPr lang="en-US" sz="3200" dirty="0"/>
              <a:t> </a:t>
            </a:r>
            <a:r>
              <a:rPr lang="ru-RU" sz="3200" dirty="0"/>
              <a:t>документе, могут оказаться важными для характеристики документа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Слова, которые встречаются во всех документах, наоборот, не важны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TF-IDF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2622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899"/>
                <a:ext cx="11951586" cy="59095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r>
                  <a:rPr lang="en-US" sz="3200" dirty="0"/>
                  <a:t>Tf-Idf (term frequency – inverse document frequency):</a:t>
                </a:r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– </a:t>
                </a:r>
                <a:r>
                  <a:rPr lang="ru-RU" sz="3200" dirty="0"/>
                  <a:t>Частота вхождения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в документ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:</a:t>
                </a:r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Число вхождений слова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в документ</m:t>
                          </m:r>
                        </m:num>
                        <m:den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общее число слов в документе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показывает важность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в документе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899"/>
                <a:ext cx="11951586" cy="5909512"/>
              </a:xfrm>
              <a:prstGeom prst="rect">
                <a:avLst/>
              </a:prstGeom>
              <a:blipFill>
                <a:blip r:embed="rId7"/>
                <a:stretch>
                  <a:fillRect l="-2040" t="-392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TF-IDF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6236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899"/>
                <a:ext cx="11951586" cy="59095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r>
                  <a:rPr lang="en-US" sz="3200" dirty="0"/>
                  <a:t>Tf-Idf (term frequency – inverse document frequency):</a:t>
                </a:r>
              </a:p>
              <a:p>
                <a:pPr marL="457200" indent="-457200" algn="l">
                  <a:lnSpc>
                    <a:spcPts val="288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– </a:t>
                </a:r>
                <a:r>
                  <a:rPr lang="ru-RU" sz="3200" dirty="0"/>
                  <a:t>Частота вхождения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в документ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:</a:t>
                </a:r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Число вхождений слова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в документ</m:t>
                          </m:r>
                        </m:num>
                        <m:den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общее число слов в документе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показывает важность слова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в документе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r>
                  <a:rPr lang="en-US" sz="3200" dirty="0" err="1"/>
                  <a:t>idf</a:t>
                </a:r>
                <a:r>
                  <a:rPr lang="en-US" sz="3200" dirty="0"/>
                  <a:t>(t, D) - </a:t>
                </a:r>
                <a:r>
                  <a:rPr lang="ru-RU" sz="3200" dirty="0"/>
                  <a:t>величина, обратная частоте, с которой слово </a:t>
                </a:r>
                <a:r>
                  <a:rPr lang="en-US" sz="3200" dirty="0"/>
                  <a:t>t</a:t>
                </a:r>
                <a:r>
                  <a:rPr lang="ru-RU" sz="3200" dirty="0"/>
                  <a:t> встречается в документах корпуса </a:t>
                </a:r>
                <a:r>
                  <a:rPr lang="en-US" sz="3200" dirty="0"/>
                  <a:t>D.</a:t>
                </a:r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∈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sz="3200" dirty="0"/>
              </a:p>
              <a:p>
                <a:pPr>
                  <a:lnSpc>
                    <a:spcPts val="2880"/>
                  </a:lnSpc>
                </a:pPr>
                <a:endParaRPr lang="ru-RU" sz="3200" dirty="0"/>
              </a:p>
              <a:p>
                <a:pPr>
                  <a:lnSpc>
                    <a:spcPts val="2880"/>
                  </a:lnSpc>
                </a:pPr>
                <a:r>
                  <a:rPr lang="en-US" sz="3200" dirty="0"/>
                  <a:t>|D| - </a:t>
                </a:r>
                <a:r>
                  <a:rPr lang="ru-RU" sz="3200" dirty="0"/>
                  <a:t>Число документов в корпусе</a:t>
                </a:r>
                <a:r>
                  <a:rPr lang="en-US" sz="3200" dirty="0"/>
                  <a:t>,</a:t>
                </a:r>
              </a:p>
              <a:p>
                <a:pPr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r>
                  <a:rPr lang="en-US" sz="3200" dirty="0"/>
                  <a:t> -</a:t>
                </a:r>
                <a:r>
                  <a:rPr lang="ru-RU" sz="3200" dirty="0"/>
                  <a:t> число документов, в которых встречается слово </a:t>
                </a:r>
                <a:r>
                  <a:rPr lang="en-US" sz="3200" dirty="0"/>
                  <a:t>t</a:t>
                </a:r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899"/>
                <a:ext cx="11951586" cy="5909512"/>
              </a:xfrm>
              <a:prstGeom prst="rect">
                <a:avLst/>
              </a:prstGeom>
              <a:blipFill>
                <a:blip r:embed="rId7"/>
                <a:stretch>
                  <a:fillRect l="-2040" t="-3922" r="-1326" b="-4231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TF-IDF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62830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Tf-idf слова </a:t>
                </a:r>
                <a:r>
                  <a:rPr lang="en-US" sz="3200" dirty="0"/>
                  <a:t>t</a:t>
                </a:r>
                <a:r>
                  <a:rPr lang="ru-RU" sz="3200" dirty="0"/>
                  <a:t> в документе </a:t>
                </a:r>
                <a:r>
                  <a:rPr lang="en-US" sz="3200" dirty="0"/>
                  <a:t>d</a:t>
                </a:r>
                <a:r>
                  <a:rPr lang="ru-RU" sz="3200" dirty="0"/>
                  <a:t> из корпуса </a:t>
                </a:r>
                <a:r>
                  <a:rPr lang="en-US" sz="3200" dirty="0"/>
                  <a:t>D</a:t>
                </a:r>
                <a:r>
                  <a:rPr lang="ru-RU" sz="3200" dirty="0"/>
                  <a:t>: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t="-639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TF-IDF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10619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Tf-idf слова </a:t>
                </a:r>
                <a:r>
                  <a:rPr lang="en-US" sz="3200" dirty="0"/>
                  <a:t>t</a:t>
                </a:r>
                <a:r>
                  <a:rPr lang="ru-RU" sz="3200" dirty="0"/>
                  <a:t> в документе </a:t>
                </a:r>
                <a:r>
                  <a:rPr lang="en-US" sz="3200" dirty="0"/>
                  <a:t>d</a:t>
                </a:r>
                <a:r>
                  <a:rPr lang="ru-RU" sz="3200" dirty="0"/>
                  <a:t> из корпуса </a:t>
                </a:r>
                <a:r>
                  <a:rPr lang="en-US" sz="3200" dirty="0"/>
                  <a:t>D</a:t>
                </a:r>
                <a:r>
                  <a:rPr lang="ru-RU" sz="3200" dirty="0"/>
                  <a:t>: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r>
                  <a:rPr lang="ru-RU" sz="3200" u="sng" dirty="0"/>
                  <a:t>Пример</a:t>
                </a:r>
                <a:r>
                  <a:rPr lang="en-US" sz="3200" u="sng" dirty="0"/>
                  <a:t>:</a:t>
                </a:r>
              </a:p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Дана коллекция </a:t>
                </a:r>
                <a:r>
                  <a:rPr lang="en-US" sz="3200" dirty="0"/>
                  <a:t>t</a:t>
                </a:r>
                <a:r>
                  <a:rPr lang="ru-RU" sz="3200" dirty="0"/>
                  <a:t> из 10000000 = 10</a:t>
                </a:r>
                <a:r>
                  <a:rPr lang="en-US" sz="3200" baseline="30000" dirty="0"/>
                  <a:t>7</a:t>
                </a:r>
                <a:r>
                  <a:rPr lang="ru-RU" sz="3200" dirty="0"/>
                  <a:t> документов, в 1000 из них</a:t>
                </a:r>
                <a:r>
                  <a:rPr lang="en-US" sz="3200" dirty="0"/>
                  <a:t> </a:t>
                </a:r>
                <a:r>
                  <a:rPr lang="ru-RU" sz="3200" dirty="0"/>
                  <a:t>встречается слово «заяц». В данном документе </a:t>
                </a:r>
                <a:r>
                  <a:rPr lang="en-US" sz="3200" dirty="0"/>
                  <a:t>d</a:t>
                </a:r>
                <a:r>
                  <a:rPr lang="ru-RU" sz="3200" dirty="0"/>
                  <a:t> из коллекции 100 слов, и</a:t>
                </a:r>
                <a:r>
                  <a:rPr lang="en-US" sz="3200" dirty="0"/>
                  <a:t> </a:t>
                </a:r>
                <a:r>
                  <a:rPr lang="ru-RU" sz="3200" dirty="0"/>
                  <a:t>слово «заяц» встречается 3 раза.</a:t>
                </a:r>
              </a:p>
              <a:p>
                <a:pPr algn="l">
                  <a:lnSpc>
                    <a:spcPts val="2880"/>
                  </a:lnSpc>
                </a:pPr>
                <a:endParaRPr lang="ru-RU" sz="3200" b="0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ts val="2880"/>
                  </a:lnSpc>
                </a:pPr>
                <a:endParaRPr lang="ru-RU" sz="3200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заяц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=0,03</m:t>
                      </m:r>
                    </m:oMath>
                  </m:oMathPara>
                </a14:m>
                <a:endParaRPr lang="ru-RU" sz="3200" b="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:endParaRPr lang="ru-RU" sz="3200" b="0" dirty="0"/>
              </a:p>
              <a:p>
                <a:pPr algn="l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заяц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func>
                    </m:oMath>
                  </m:oMathPara>
                </a14:m>
                <a:endParaRPr lang="en-US" sz="3200" b="0" dirty="0"/>
              </a:p>
              <a:p>
                <a:pPr algn="l">
                  <a:lnSpc>
                    <a:spcPts val="2880"/>
                  </a:lnSpc>
                </a:pPr>
                <a:endParaRPr lang="en-US" sz="3200" b="0" dirty="0"/>
              </a:p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Поэтому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𝑡𝑓𝑖𝑑𝑓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(заяц,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0,03 ⋅ 4 = 0,12</m:t>
                    </m:r>
                  </m:oMath>
                </a14:m>
                <a:r>
                  <a:rPr lang="ru-RU" sz="3200" dirty="0"/>
                  <a:t>.</a:t>
                </a:r>
                <a:endParaRPr lang="ru-RU" sz="3200" b="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  <a:p>
                <a:pPr algn="l">
                  <a:lnSpc>
                    <a:spcPts val="2880"/>
                  </a:lnSpc>
                </a:pPr>
                <a:endParaRPr lang="ru-RU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t="-6397" r="-1899" b="-7003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TF-IDF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9362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Пусть есть набор текстов</a:t>
            </a:r>
            <a:br>
              <a:rPr lang="ru-RU" sz="3200" dirty="0"/>
            </a:b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Делим каждый текст на токены и приводим слова к нормальной форме</a:t>
            </a:r>
            <a:br>
              <a:rPr lang="ru-RU" sz="3200" dirty="0"/>
            </a:b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Используем </a:t>
            </a:r>
            <a:r>
              <a:rPr lang="ru-RU" sz="3200" dirty="0" err="1"/>
              <a:t>Bag</a:t>
            </a:r>
            <a:r>
              <a:rPr lang="ru-RU" sz="3200" dirty="0"/>
              <a:t> Of </a:t>
            </a:r>
            <a:r>
              <a:rPr lang="ru-RU" sz="3200" dirty="0" err="1"/>
              <a:t>Words</a:t>
            </a:r>
            <a:r>
              <a:rPr lang="ru-RU" sz="3200" dirty="0"/>
              <a:t> или TF-IDF, чтобы получить векторное представление каждого текста</a:t>
            </a:r>
            <a:br>
              <a:rPr lang="ru-RU" sz="3200" dirty="0"/>
            </a:b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Используем эти вектора как вектора признаков</a:t>
            </a:r>
            <a:br>
              <a:rPr lang="ru-RU" sz="3200" dirty="0"/>
            </a:br>
            <a:endParaRPr lang="ru-RU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Используем любые модели классификации и регрессии для анализа текстов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Алгоритм решения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50669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ru-RU" sz="3200" dirty="0"/>
              <a:t>Пример</a:t>
            </a:r>
            <a:r>
              <a:rPr lang="en-US" sz="3200" dirty="0"/>
              <a:t>:</a:t>
            </a:r>
          </a:p>
          <a:p>
            <a:pPr algn="l">
              <a:lnSpc>
                <a:spcPts val="2880"/>
              </a:lnSpc>
            </a:pPr>
            <a:endParaRPr lang="en-US" sz="3200" dirty="0"/>
          </a:p>
          <a:p>
            <a:pPr algn="ctr">
              <a:lnSpc>
                <a:spcPts val="2880"/>
              </a:lnSpc>
            </a:pPr>
            <a:r>
              <a:rPr lang="en-US" sz="3200" dirty="0"/>
              <a:t>The man </a:t>
            </a:r>
            <a:r>
              <a:rPr lang="en-US" sz="3200" dirty="0">
                <a:solidFill>
                  <a:srgbClr val="FF0000"/>
                </a:solidFill>
              </a:rPr>
              <a:t>loves</a:t>
            </a:r>
            <a:r>
              <a:rPr lang="en-US" sz="3200" dirty="0"/>
              <a:t> his son.</a:t>
            </a:r>
          </a:p>
          <a:p>
            <a:pPr>
              <a:lnSpc>
                <a:spcPts val="2880"/>
              </a:lnSpc>
            </a:pPr>
            <a:endParaRPr lang="en-US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Назовем</a:t>
            </a:r>
            <a:r>
              <a:rPr lang="en-US" sz="3200" dirty="0"/>
              <a:t> </a:t>
            </a:r>
            <a:r>
              <a:rPr lang="ru-RU" sz="3200" dirty="0"/>
              <a:t>«</a:t>
            </a:r>
            <a:r>
              <a:rPr lang="en-US" sz="3200" dirty="0"/>
              <a:t>loves</a:t>
            </a:r>
            <a:r>
              <a:rPr lang="ru-RU" sz="3200" dirty="0"/>
              <a:t>»</a:t>
            </a:r>
            <a:r>
              <a:rPr lang="en-US" sz="3200" dirty="0"/>
              <a:t> - </a:t>
            </a:r>
            <a:r>
              <a:rPr lang="ru-RU" sz="3200" dirty="0"/>
              <a:t>центральным словом</a:t>
            </a:r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«</a:t>
            </a:r>
            <a:r>
              <a:rPr lang="en-US" sz="3200" dirty="0"/>
              <a:t>the</a:t>
            </a:r>
            <a:r>
              <a:rPr lang="ru-RU" sz="3200" dirty="0"/>
              <a:t>» «</a:t>
            </a:r>
            <a:r>
              <a:rPr lang="en-US" sz="3200" dirty="0"/>
              <a:t>man</a:t>
            </a:r>
            <a:r>
              <a:rPr lang="ru-RU" sz="3200" dirty="0"/>
              <a:t>» «</a:t>
            </a:r>
            <a:r>
              <a:rPr lang="en-US" sz="3200" dirty="0"/>
              <a:t>his</a:t>
            </a:r>
            <a:r>
              <a:rPr lang="ru-RU" sz="3200" dirty="0"/>
              <a:t>» «</a:t>
            </a:r>
            <a:r>
              <a:rPr lang="en-US" sz="3200" dirty="0"/>
              <a:t>son</a:t>
            </a:r>
            <a:r>
              <a:rPr lang="ru-RU" sz="3200" dirty="0"/>
              <a:t>»</a:t>
            </a:r>
            <a:r>
              <a:rPr lang="en-US" sz="3200" dirty="0"/>
              <a:t> - </a:t>
            </a:r>
            <a:r>
              <a:rPr lang="ru-RU" sz="3200" dirty="0"/>
              <a:t>контекстом</a:t>
            </a:r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Word2Vec </a:t>
            </a:r>
            <a:r>
              <a:rPr lang="ru-RU" sz="3200" dirty="0"/>
              <a:t>предполагает, что вектора центрального слова и контекстных близки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Word2Vec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1204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r>
                  <a:rPr lang="ru-RU" sz="3200" dirty="0" err="1"/>
                  <a:t>Skip-gram</a:t>
                </a:r>
                <a:r>
                  <a:rPr lang="ru-RU" sz="3200" dirty="0"/>
                  <a:t> модель предполагает, что контекст зависит от центрального слова: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ctr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𝑚𝑎𝑛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h𝑖𝑠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𝑠𝑜𝑛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b="-47643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Модель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skip-gram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5646A4-E7EB-34B3-DE5A-5A0BE9C253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92" t="8756" r="7190"/>
          <a:stretch/>
        </p:blipFill>
        <p:spPr>
          <a:xfrm>
            <a:off x="2317833" y="1751598"/>
            <a:ext cx="623235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0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499" y="1009650"/>
            <a:ext cx="1160291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Обработка естественного языка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NLP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)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r>
              <a:rPr lang="ru-RU" sz="3200" b="1" dirty="0"/>
              <a:t>Обработка текстов на естественном языке </a:t>
            </a:r>
            <a:r>
              <a:rPr lang="ru-RU" sz="3200" dirty="0"/>
              <a:t>(</a:t>
            </a:r>
            <a:r>
              <a:rPr lang="ru-RU" sz="3200" b="0" i="1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Natural Language Processing, NLP</a:t>
            </a:r>
            <a:r>
              <a:rPr lang="ru-RU" sz="32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) — общее направление </a:t>
            </a:r>
            <a:r>
              <a:rPr lang="ru-RU" sz="3200" b="0" i="0" u="none" strike="noStrike" dirty="0">
                <a:solidFill>
                  <a:srgbClr val="0645AD"/>
                </a:solidFill>
                <a:effectLst/>
                <a:highlight>
                  <a:srgbClr val="FFFFFF"/>
                </a:highlight>
                <a:hlinkClick r:id="rId7" tooltip="Искусственный интеллект"/>
              </a:rPr>
              <a:t>искусственного интеллекта</a:t>
            </a:r>
            <a:r>
              <a:rPr lang="ru-RU" sz="32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 и </a:t>
            </a:r>
            <a:r>
              <a:rPr lang="ru-RU" sz="3200" b="0" i="0" u="none" strike="noStrike" dirty="0">
                <a:solidFill>
                  <a:srgbClr val="0645AD"/>
                </a:solidFill>
                <a:effectLst/>
                <a:highlight>
                  <a:srgbClr val="FFFFFF"/>
                </a:highlight>
                <a:hlinkClick r:id="rId8" tooltip="Математическая лингвистика"/>
              </a:rPr>
              <a:t>математической лингвистики</a:t>
            </a:r>
            <a:r>
              <a:rPr lang="ru-RU" sz="32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. Оно изучает проблемы </a:t>
            </a:r>
            <a:r>
              <a:rPr lang="ru-RU" sz="3200" b="0" i="0" u="none" strike="noStrike" dirty="0">
                <a:solidFill>
                  <a:srgbClr val="0645AD"/>
                </a:solidFill>
                <a:effectLst/>
                <a:highlight>
                  <a:srgbClr val="FFFFFF"/>
                </a:highlight>
                <a:hlinkClick r:id="rId9" tooltip="Компьютер"/>
              </a:rPr>
              <a:t>компьютерного</a:t>
            </a:r>
            <a:r>
              <a:rPr lang="ru-RU" sz="32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 анализа и </a:t>
            </a:r>
            <a:r>
              <a:rPr lang="ru-RU" sz="3200" b="0" i="0" u="none" strike="noStrike" dirty="0">
                <a:solidFill>
                  <a:srgbClr val="0645AD"/>
                </a:solidFill>
                <a:effectLst/>
                <a:highlight>
                  <a:srgbClr val="FFFFFF"/>
                </a:highlight>
                <a:hlinkClick r:id="rId10" tooltip="Синтез"/>
              </a:rPr>
              <a:t>синтеза</a:t>
            </a:r>
            <a:r>
              <a:rPr lang="ru-RU" sz="32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 текстов на </a:t>
            </a:r>
            <a:r>
              <a:rPr lang="ru-RU" sz="3200" b="0" i="0" u="none" strike="noStrike" dirty="0">
                <a:solidFill>
                  <a:srgbClr val="0645AD"/>
                </a:solidFill>
                <a:effectLst/>
                <a:highlight>
                  <a:srgbClr val="FFFFFF"/>
                </a:highlight>
                <a:hlinkClick r:id="rId11" tooltip="Естественный язык"/>
              </a:rPr>
              <a:t>естественных языках</a:t>
            </a:r>
            <a:r>
              <a:rPr lang="ru-RU" sz="32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. Применительно к искусственному интеллекту анализ означает понимание языка, а синтез —</a:t>
            </a:r>
            <a:r>
              <a:rPr lang="ru-RU" sz="3200" b="0" i="0" u="none" strike="noStrike" dirty="0">
                <a:solidFill>
                  <a:srgbClr val="0645AD"/>
                </a:solidFill>
                <a:effectLst/>
                <a:highlight>
                  <a:srgbClr val="FFFFFF"/>
                </a:highlight>
                <a:hlinkClick r:id="rId12" tooltip="Генератор текста"/>
              </a:rPr>
              <a:t>генерацию грамотного текста</a:t>
            </a:r>
            <a:r>
              <a:rPr lang="ru-RU" sz="32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6140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r>
                  <a:rPr lang="ru-RU" sz="3200" dirty="0" err="1"/>
                  <a:t>Skip-gram</a:t>
                </a:r>
                <a:r>
                  <a:rPr lang="ru-RU" sz="3200" dirty="0"/>
                  <a:t> модель предполагает, что контекст зависит от центрального слова: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ctr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𝑚𝑎𝑛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h𝑖𝑠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𝑠𝑜𝑛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=</m:t>
                      </m:r>
                    </m:oMath>
                  </m:oMathPara>
                </a14:m>
                <a:endParaRPr lang="en-US" sz="3200" dirty="0"/>
              </a:p>
              <a:p>
                <a:pPr algn="ctr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∗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 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𝑚𝑎𝑛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∗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h𝑖𝑠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∗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 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𝑠𝑜𝑛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b="-68013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Модель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skip-gram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5646A4-E7EB-34B3-DE5A-5A0BE9C253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92" t="8756" r="7190"/>
          <a:stretch/>
        </p:blipFill>
        <p:spPr>
          <a:xfrm>
            <a:off x="2317833" y="1751598"/>
            <a:ext cx="623235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5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CBOW модель предполагает, что центральное слово зависит от контекста:</a:t>
                </a:r>
                <a:endParaRPr lang="en-US" sz="3200" dirty="0"/>
              </a:p>
              <a:p>
                <a:pPr algn="l">
                  <a:lnSpc>
                    <a:spcPts val="2880"/>
                  </a:lnSpc>
                </a:pPr>
                <a:endParaRPr lang="en-US" sz="3200" dirty="0"/>
              </a:p>
              <a:p>
                <a:pPr algn="ctr">
                  <a:lnSpc>
                    <a:spcPts val="288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(«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𝑙𝑜𝑣𝑒𝑠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𝑚𝑎𝑛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h𝑖𝑠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«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𝑠𝑜𝑛</m:t>
                      </m:r>
                      <m:r>
                        <a:rPr lang="ru-RU" sz="3200" i="1" dirty="0" smtClean="0">
                          <a:latin typeface="Cambria Math" panose="02040503050406030204" pitchFamily="18" charset="0"/>
                        </a:rPr>
                        <m:t>»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b="-5774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Модель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continuous bag of words (CBOW)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0B1806-DC16-E446-BF0B-5C9C0D1AC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924" y="1701967"/>
            <a:ext cx="67341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40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7A6B7B-EB7C-4508-9AD3-0A2586242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540" y="3816100"/>
            <a:ext cx="2261491" cy="2261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5A1A70-725F-4201-886D-EC6EE0CDDE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1615" y="3947746"/>
            <a:ext cx="2052125" cy="2052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5171A-C37A-490E-9EBC-F1D6851AF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2738" y="2828084"/>
            <a:ext cx="4888524" cy="37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9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ru-RU" sz="3200" dirty="0"/>
              <a:t>метрика в евклидовом пространстве — расстояние между двумя точками евклидова пространства, вычисляемое по теореме Пифагора.</a:t>
            </a:r>
          </a:p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Евклидова метрика(евклидово расстояние) —  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438866C-FC7A-D2E9-2459-D67636955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632662"/>
            <a:ext cx="9807109" cy="334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9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D2D93A7D-E365-8F28-021B-081CAF835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403" y="955535"/>
            <a:ext cx="9186328" cy="748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Евклидова метрика(евклидово расстояние)  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07081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0"/>
              <p:cNvSpPr/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это мера сходства между двумя векторами </a:t>
                </a:r>
                <a:r>
                  <a:rPr lang="ru-RU" sz="3200" dirty="0" err="1"/>
                  <a:t>предгильбертового</a:t>
                </a:r>
                <a:r>
                  <a:rPr lang="ru-RU" sz="3200" dirty="0"/>
                  <a:t> пространства, которая используется для измерения косинуса угла между ними.</a:t>
                </a:r>
              </a:p>
              <a:p>
                <a:pPr algn="l">
                  <a:lnSpc>
                    <a:spcPts val="2880"/>
                  </a:lnSpc>
                </a:pPr>
                <a:r>
                  <a:rPr lang="ru-RU" sz="3200" dirty="0"/>
                  <a:t>Если даны два вектора признаков, A и B, то косинусное сходство,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3200" i="1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3200" dirty="0"/>
                  <a:t>, может быть представлено используя скалярное произведение и норму:</a:t>
                </a:r>
              </a:p>
            </p:txBody>
          </p:sp>
        </mc:Choice>
        <mc:Fallback>
          <p:sp>
            <p:nvSpPr>
              <p:cNvPr id="4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2247900"/>
                <a:ext cx="10267950" cy="3619500"/>
              </a:xfrm>
              <a:prstGeom prst="rect">
                <a:avLst/>
              </a:prstGeom>
              <a:blipFill>
                <a:blip r:embed="rId7"/>
                <a:stretch>
                  <a:fillRect l="-2374" t="-6397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Косинусное сходство —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1117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Косинусное сходство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F9474A-EB2E-077C-A3EA-B7395C203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94" y="2951496"/>
            <a:ext cx="11248876" cy="270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853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Косинусное сходство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502150-C463-3A4B-C450-F1995760F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49" y="2047875"/>
            <a:ext cx="10484491" cy="57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01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ru-RU" sz="3200" dirty="0"/>
              <a:t>метрика, введённая Германом Минковским. Согласно этой метрике, расстояние между двумя точками равно сумме модулей разностей их координат.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Расстояние городских кварталов (манхэттенское расстояние) — 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4098" name="Picture 2" descr="Меры расстояния">
            <a:extLst>
              <a:ext uri="{FF2B5EF4-FFF2-40B4-BE49-F238E27FC236}">
                <a16:creationId xmlns:a16="http://schemas.microsoft.com/office/drawing/2014/main" id="{2AC1FB05-C425-E8B7-1617-299CAF25A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960" y="3786690"/>
            <a:ext cx="97536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052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2479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ru-RU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077828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Расстояние городских кварталов (манхэттенское расстояние) </a:t>
            </a:r>
            <a:endParaRPr lang="en-US" sz="36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7174" name="Picture 6" descr="Расстояние городских кварталов - Wikiwand">
            <a:extLst>
              <a:ext uri="{FF2B5EF4-FFF2-40B4-BE49-F238E27FC236}">
                <a16:creationId xmlns:a16="http://schemas.microsoft.com/office/drawing/2014/main" id="{7AC31C05-8829-D63D-D986-1317277F4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99" y="2231858"/>
            <a:ext cx="6334626" cy="633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24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1550" y="184785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Классификация текстов</a:t>
            </a:r>
            <a:r>
              <a:rPr lang="en-US" sz="3200" dirty="0">
                <a:solidFill>
                  <a:srgbClr val="000000"/>
                </a:solidFill>
              </a:rPr>
              <a:t>/</a:t>
            </a:r>
            <a:r>
              <a:rPr lang="ru-RU" sz="3200" dirty="0">
                <a:solidFill>
                  <a:srgbClr val="000000"/>
                </a:solidFill>
              </a:rPr>
              <a:t>документов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Распознавание именных сущностей</a:t>
            </a:r>
            <a:r>
              <a:rPr lang="en-US" sz="3200" dirty="0">
                <a:solidFill>
                  <a:srgbClr val="000000"/>
                </a:solidFill>
              </a:rPr>
              <a:t>(NER)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Машинный перевод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Вопрос-ответные системы </a:t>
            </a:r>
            <a:r>
              <a:rPr lang="en-US" sz="3200" dirty="0">
                <a:solidFill>
                  <a:srgbClr val="000000"/>
                </a:solidFill>
              </a:rPr>
              <a:t>(QA)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Извлечение информации (</a:t>
            </a:r>
            <a:r>
              <a:rPr lang="en-US" sz="3200" dirty="0">
                <a:solidFill>
                  <a:srgbClr val="000000"/>
                </a:solidFill>
              </a:rPr>
              <a:t>IR</a:t>
            </a:r>
            <a:r>
              <a:rPr lang="ru-RU" sz="3200" dirty="0">
                <a:solidFill>
                  <a:srgbClr val="000000"/>
                </a:solidFill>
              </a:rPr>
              <a:t>)</a:t>
            </a:r>
            <a:endParaRPr lang="en-US" sz="3200" dirty="0">
              <a:solidFill>
                <a:srgbClr val="000000"/>
              </a:solidFill>
            </a:endParaRP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 err="1">
                <a:solidFill>
                  <a:srgbClr val="000000"/>
                </a:solidFill>
              </a:rPr>
              <a:t>Суммаризация</a:t>
            </a:r>
            <a:r>
              <a:rPr lang="ru-RU" sz="3200" dirty="0">
                <a:solidFill>
                  <a:srgbClr val="000000"/>
                </a:solidFill>
              </a:rPr>
              <a:t> текстов</a:t>
            </a:r>
            <a:r>
              <a:rPr lang="en-US" sz="3200" dirty="0">
                <a:solidFill>
                  <a:srgbClr val="000000"/>
                </a:solidFill>
              </a:rPr>
              <a:t>/</a:t>
            </a:r>
            <a:r>
              <a:rPr lang="ru-RU" sz="3200" dirty="0">
                <a:solidFill>
                  <a:srgbClr val="000000"/>
                </a:solidFill>
              </a:rPr>
              <a:t>документов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000000"/>
                </a:solidFill>
              </a:rPr>
              <a:t>Генерация текста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3200" dirty="0">
                <a:solidFill>
                  <a:srgbClr val="000000"/>
                </a:solidFill>
              </a:rPr>
              <a:t>и множество других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Задачи обработки языка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(NLP)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19724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09955-8A16-423A-838E-535D01C67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60" y="2737256"/>
            <a:ext cx="112014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43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0150F-D70B-407C-B916-F4A538BA5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3744" y="2540024"/>
            <a:ext cx="9727499" cy="52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0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EF6CF-9D5E-435E-816A-EBBC82C8A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279" y="2486025"/>
            <a:ext cx="9464920" cy="4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2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C2554D-7B78-479E-BECB-C516D9CA5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" y="2360367"/>
            <a:ext cx="121539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84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Как устроена большая языковая модель: эмбеддинги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C056B-43F6-4C77-BA84-0AD727D4C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465" y="6743700"/>
            <a:ext cx="3867150" cy="4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49159-2AC7-47AB-B9A1-A93FCA144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124" y="2609850"/>
            <a:ext cx="10267951" cy="33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97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499" y="1009650"/>
            <a:ext cx="1160291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Что такое большая языковая модель</a:t>
            </a:r>
            <a:r>
              <a:rPr lang="ja-JP" alt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（</a:t>
            </a:r>
            <a:r>
              <a:rPr lang="en-US" altLang="ja-JP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LLM)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r>
              <a:rPr lang="ru-RU" sz="3200" b="1" dirty="0"/>
              <a:t>Большая языковая модель</a:t>
            </a:r>
            <a:r>
              <a:rPr lang="ru-RU" sz="3200" dirty="0"/>
              <a:t> (БЯМ — калька с англ. large language model, LLM) — это </a:t>
            </a:r>
            <a:r>
              <a:rPr lang="ru-RU" sz="3200" dirty="0">
                <a:hlinkClick r:id="rId7" tooltip="Языковая модель"/>
              </a:rPr>
              <a:t>языковая модель</a:t>
            </a:r>
            <a:r>
              <a:rPr lang="ru-RU" sz="3200" dirty="0"/>
              <a:t>, состоящая из </a:t>
            </a:r>
            <a:r>
              <a:rPr lang="ru-RU" sz="3200" dirty="0">
                <a:hlinkClick r:id="rId8" tooltip="Нейронная сеть"/>
              </a:rPr>
              <a:t>нейронной сети</a:t>
            </a:r>
            <a:r>
              <a:rPr lang="ru-RU" sz="3200" dirty="0"/>
              <a:t> со множеством параметров (обычно миллиарды весовых коэффициентов и более), обученной на большом количестве неразмеченного текста с использованием </a:t>
            </a:r>
            <a:r>
              <a:rPr lang="ru-RU" sz="3200" dirty="0">
                <a:hlinkClick r:id="rId9" tooltip="Обучение без учителя"/>
              </a:rPr>
              <a:t>обучения без учителя</a:t>
            </a:r>
            <a:r>
              <a:rPr lang="ru-RU" sz="3200" dirty="0"/>
              <a:t>. БЯМ появились примерно в 2018 году и хорошо справляются с широким спектром задач. Это сместило фокус исследований </a:t>
            </a:r>
            <a:r>
              <a:rPr lang="ru-RU" sz="3200" dirty="0">
                <a:hlinkClick r:id="rId10" tooltip="Обработка естественного языка"/>
              </a:rPr>
              <a:t>обработки естественного языка</a:t>
            </a:r>
            <a:r>
              <a:rPr lang="ru-RU" sz="3200" dirty="0"/>
              <a:t> с предыдущей парадигмы обучения специализированных </a:t>
            </a:r>
            <a:r>
              <a:rPr lang="ru-RU" sz="3200" dirty="0">
                <a:hlinkClick r:id="rId11" tooltip="Обучение с учителем"/>
              </a:rPr>
              <a:t>контролируемых</a:t>
            </a:r>
            <a:r>
              <a:rPr lang="ru-RU" sz="3200" dirty="0"/>
              <a:t> моделей для конкретных задач</a:t>
            </a:r>
            <a:endParaRPr lang="en-US" sz="3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Генерация текста</a:t>
            </a:r>
          </a:p>
          <a:p>
            <a:pPr marL="0" indent="0" algn="l">
              <a:lnSpc>
                <a:spcPts val="2880"/>
              </a:lnSpc>
              <a:buNone/>
            </a:pPr>
            <a:endParaRPr lang="ru-RU" sz="2400" dirty="0">
              <a:solidFill>
                <a:srgbClr val="000000"/>
              </a:solidFill>
              <a:latin typeface="Montserrat Regular" pitchFamily="34" charset="0"/>
            </a:endParaRP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Пример запроса: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«Напиши сказку про трёх поросят и хитрую лису». 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Что может делать большая языковая модель?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Написание кода</a:t>
            </a:r>
          </a:p>
          <a:p>
            <a:pPr marL="0" indent="0" algn="l">
              <a:lnSpc>
                <a:spcPts val="2880"/>
              </a:lnSpc>
              <a:buNone/>
            </a:pPr>
            <a:endParaRPr lang="ru-RU" sz="2400" dirty="0">
              <a:solidFill>
                <a:srgbClr val="000000"/>
              </a:solidFill>
              <a:latin typeface="Montserrat Regular" pitchFamily="34" charset="0"/>
            </a:endParaRP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Пример запроса: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«Напиши код на </a:t>
            </a:r>
            <a:r>
              <a:rPr lang="en-US" sz="2400" dirty="0">
                <a:solidFill>
                  <a:srgbClr val="000000"/>
                </a:solidFill>
                <a:latin typeface="Montserrat Regular" pitchFamily="34" charset="0"/>
              </a:rPr>
              <a:t>Python, </a:t>
            </a: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который рисует красный круг на синем фоне с использованием </a:t>
            </a:r>
            <a:r>
              <a:rPr lang="en-US" sz="2400" dirty="0" err="1">
                <a:solidFill>
                  <a:srgbClr val="000000"/>
                </a:solidFill>
                <a:latin typeface="Montserrat Regular" pitchFamily="34" charset="0"/>
              </a:rPr>
              <a:t>Pygame</a:t>
            </a: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». 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Что может делать большая языковая модель?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6824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Мимикрия</a:t>
            </a:r>
          </a:p>
          <a:p>
            <a:pPr marL="0" indent="0" algn="l">
              <a:lnSpc>
                <a:spcPts val="2880"/>
              </a:lnSpc>
              <a:buNone/>
            </a:pPr>
            <a:endParaRPr lang="ru-RU" sz="2400" dirty="0">
              <a:solidFill>
                <a:srgbClr val="000000"/>
              </a:solidFill>
              <a:latin typeface="Montserrat Regular" pitchFamily="34" charset="0"/>
            </a:endParaRP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Пример запроса: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«Исполняй роль интерпретатора </a:t>
            </a:r>
            <a:r>
              <a:rPr lang="en-US" sz="2400" dirty="0">
                <a:solidFill>
                  <a:srgbClr val="000000"/>
                </a:solidFill>
                <a:latin typeface="Montserrat Regular" pitchFamily="34" charset="0"/>
              </a:rPr>
              <a:t>Python. </a:t>
            </a: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Выведи результат выполнения кода </a:t>
            </a:r>
            <a:r>
              <a:rPr lang="en-US" sz="2400" dirty="0">
                <a:solidFill>
                  <a:srgbClr val="000000"/>
                </a:solidFill>
                <a:latin typeface="Montserrat Regular" pitchFamily="34" charset="0"/>
              </a:rPr>
              <a:t>print(“Hello World”)</a:t>
            </a: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». 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Что может делать большая языковая модель?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40086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Вопрос-ответ</a:t>
            </a:r>
          </a:p>
          <a:p>
            <a:pPr marL="0" indent="0" algn="l">
              <a:lnSpc>
                <a:spcPts val="2880"/>
              </a:lnSpc>
              <a:buNone/>
            </a:pPr>
            <a:endParaRPr lang="ru-RU" sz="2400" dirty="0">
              <a:solidFill>
                <a:srgbClr val="000000"/>
              </a:solidFill>
              <a:latin typeface="Montserrat Regular" pitchFamily="34" charset="0"/>
            </a:endParaRP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Пример запроса: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«Как называется столица Франции?». 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Что может делать большая языковая модель?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9317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1550" y="184785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Документ – текст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Корпус – набор документов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Токен – формальное определение “слова”; токен может не иметь смыслового значения (например, “12fdh” или “</a:t>
            </a:r>
            <a:r>
              <a:rPr lang="ru-RU" sz="3200" dirty="0" err="1"/>
              <a:t>авыдшл</a:t>
            </a:r>
            <a:r>
              <a:rPr lang="ru-RU" sz="3200" dirty="0"/>
              <a:t>”), но обычно отделен от остальных токенов пробелами или знаками препинания</a:t>
            </a:r>
          </a:p>
          <a:p>
            <a:pPr marL="342900" indent="-342900" algn="l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Глоссарий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5741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Чат (беседа)</a:t>
            </a:r>
          </a:p>
          <a:p>
            <a:pPr marL="0" indent="0" algn="l">
              <a:lnSpc>
                <a:spcPts val="2880"/>
              </a:lnSpc>
              <a:buNone/>
            </a:pPr>
            <a:endParaRPr lang="ru-RU" sz="2400" dirty="0">
              <a:solidFill>
                <a:srgbClr val="000000"/>
              </a:solidFill>
              <a:latin typeface="Montserrat Regular" pitchFamily="34" charset="0"/>
            </a:endParaRP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Пример запроса: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Привет! 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Что может делать большая языковая модель?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45202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Решение задач классификации </a:t>
            </a:r>
          </a:p>
          <a:p>
            <a:pPr marL="0" indent="0" algn="l">
              <a:lnSpc>
                <a:spcPts val="2880"/>
              </a:lnSpc>
              <a:buNone/>
            </a:pPr>
            <a:endParaRPr lang="ru-RU" sz="2400" dirty="0">
              <a:solidFill>
                <a:srgbClr val="000000"/>
              </a:solidFill>
              <a:latin typeface="Montserrat Regular" pitchFamily="34" charset="0"/>
            </a:endParaRP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Пример запроса: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«Фильм так себе. Какой это отзыв – положительный или отрицательный?». 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Что может делать большая языковая модель?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15831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Обработка текста</a:t>
            </a:r>
          </a:p>
          <a:p>
            <a:pPr marL="0" indent="0" algn="l">
              <a:lnSpc>
                <a:spcPts val="2880"/>
              </a:lnSpc>
              <a:buNone/>
            </a:pPr>
            <a:endParaRPr lang="ru-RU" sz="2400" dirty="0">
              <a:solidFill>
                <a:srgbClr val="000000"/>
              </a:solidFill>
              <a:latin typeface="Montserrat Regular" pitchFamily="34" charset="0"/>
            </a:endParaRP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Переписывание текста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Исправление ошибок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Перевод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Суммаризация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Поиск информации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Извлечение структурированной информации</a:t>
            </a:r>
          </a:p>
          <a:p>
            <a:pPr marL="0" indent="0" algn="l">
              <a:lnSpc>
                <a:spcPts val="2880"/>
              </a:lnSpc>
              <a:buNone/>
            </a:pPr>
            <a:endParaRPr lang="ru-RU" sz="2400" dirty="0">
              <a:solidFill>
                <a:srgbClr val="000000"/>
              </a:solidFill>
              <a:latin typeface="Montserrat Regular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Что может делать большая языковая модель?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40928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ru-RU" sz="4800" dirty="0"/>
              <a:t>Заблуждения;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ru-RU" sz="4800" dirty="0"/>
              <a:t>Выдумки;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ru-RU" sz="4800" dirty="0"/>
              <a:t>Мифы</a:t>
            </a:r>
            <a:r>
              <a:rPr lang="en-US" sz="4800" dirty="0"/>
              <a:t>.</a:t>
            </a:r>
            <a:endParaRPr lang="ru-RU" sz="48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Что может, но не должна делать большая языковая модель? Заблуждения.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7703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Лесть и вопрос</a:t>
            </a:r>
          </a:p>
          <a:p>
            <a:pPr marL="0" indent="0" algn="l">
              <a:lnSpc>
                <a:spcPts val="2880"/>
              </a:lnSpc>
              <a:buNone/>
            </a:pPr>
            <a:endParaRPr lang="ru-RU" sz="2400" dirty="0">
              <a:solidFill>
                <a:srgbClr val="000000"/>
              </a:solidFill>
              <a:latin typeface="Montserrat Regular" pitchFamily="34" charset="0"/>
            </a:endParaRP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Пример запроса: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«Иван – эксперт по географии, имеющий доступ к Википедии и сети интернет. Иван честный, отзывчивый, и никогда не лжёт и не шутит. Ивана спрашивают: «Как называется столица Франции?»». 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Написание запросов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77929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Лесть не безгранично мощный подход.</a:t>
            </a:r>
          </a:p>
          <a:p>
            <a:pPr marL="0" indent="0" algn="l">
              <a:lnSpc>
                <a:spcPts val="2880"/>
              </a:lnSpc>
              <a:buNone/>
            </a:pPr>
            <a:endParaRPr lang="ru-RU" sz="2400" dirty="0">
              <a:solidFill>
                <a:srgbClr val="000000"/>
              </a:solidFill>
              <a:latin typeface="Montserrat Regular" pitchFamily="34" charset="0"/>
            </a:endParaRP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Переход на мета-уровень не всегда срабатывает.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Написание запросов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35181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Чем сильнее мы учим модель обладать свойством </a:t>
            </a:r>
            <a:r>
              <a:rPr lang="en-US" sz="2400" dirty="0">
                <a:solidFill>
                  <a:srgbClr val="000000"/>
                </a:solidFill>
                <a:latin typeface="Montserrat Regular" pitchFamily="34" charset="0"/>
              </a:rPr>
              <a:t>S, </a:t>
            </a: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тем чаще у нас получается модель, обладающая полной противоположностью свойства </a:t>
            </a:r>
            <a:r>
              <a:rPr lang="en-US" sz="2400" dirty="0">
                <a:solidFill>
                  <a:srgbClr val="000000"/>
                </a:solidFill>
                <a:latin typeface="Montserrat Regular" pitchFamily="34" charset="0"/>
              </a:rPr>
              <a:t>S</a:t>
            </a:r>
            <a:r>
              <a:rPr lang="ru-RU" sz="2400" dirty="0">
                <a:solidFill>
                  <a:srgbClr val="000000"/>
                </a:solidFill>
                <a:latin typeface="Montserrat Regular" pitchFamily="34" charset="0"/>
              </a:rPr>
              <a:t>.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Написание запросов: эффект Валуиджи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85898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dirty="0"/>
              <a:t>smart, </a:t>
            </a:r>
          </a:p>
          <a:p>
            <a:pPr marL="0" indent="0" algn="l">
              <a:buNone/>
            </a:pPr>
            <a:r>
              <a:rPr lang="en-US" sz="4000" dirty="0"/>
              <a:t>honest, </a:t>
            </a:r>
          </a:p>
          <a:p>
            <a:pPr marL="0" indent="0" algn="l">
              <a:buNone/>
            </a:pPr>
            <a:r>
              <a:rPr lang="en-US" sz="4000" dirty="0"/>
              <a:t>helpful, </a:t>
            </a:r>
          </a:p>
          <a:p>
            <a:pPr marL="0" indent="0" algn="l">
              <a:buNone/>
            </a:pPr>
            <a:r>
              <a:rPr lang="en-US" sz="4000" dirty="0"/>
              <a:t>harmless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Написание запросов: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RLHF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C041C-8401-412F-A12B-85772ED8A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4113" y="2857499"/>
            <a:ext cx="6365572" cy="42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35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7134225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Губин Максим Юрьевич</a:t>
            </a:r>
            <a:endParaRPr lang="en-US" sz="2400" dirty="0"/>
          </a:p>
        </p:txBody>
      </p:sp>
      <p:sp>
        <p:nvSpPr>
          <p:cNvPr id="11" name="Text 1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Программист-аналитик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4105275"/>
            <a:ext cx="5524500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Спасибо
за внимание</a:t>
            </a:r>
            <a:endParaRPr lang="en-US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8A1960-B32F-9B20-7196-880CA39CB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2" r="8741"/>
          <a:stretch/>
        </p:blipFill>
        <p:spPr>
          <a:xfrm>
            <a:off x="367841" y="3421731"/>
            <a:ext cx="12294518" cy="481513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1550" y="184785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ru-RU" sz="3200" dirty="0"/>
              <a:t>Чтобы работать с текстом, необходимо разбить его на токены. В простейшем случае токены – это слова (а также наборы букв, знаки препинания и т.д.).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 err="1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Токенизация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текста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0982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1850357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По корпусу создадим словарь из всех встречающихся в нем слов</a:t>
            </a:r>
            <a:r>
              <a:rPr lang="en-US" sz="3200" dirty="0"/>
              <a:t> </a:t>
            </a:r>
            <a:r>
              <a:rPr lang="ru-RU" sz="3200" dirty="0"/>
              <a:t>(можно убрать общеупотребительные часто встречающиеся слова и</a:t>
            </a:r>
            <a:r>
              <a:rPr lang="en-US" sz="3200" dirty="0"/>
              <a:t> </a:t>
            </a:r>
            <a:r>
              <a:rPr lang="ru-RU" sz="3200" dirty="0"/>
              <a:t>очень редкие слова).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Мешок слов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(Bag of Words)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CA2E0-B647-8EFE-704F-8069085BB834}"/>
              </a:ext>
            </a:extLst>
          </p:cNvPr>
          <p:cNvSpPr txBox="1"/>
          <p:nvPr/>
        </p:nvSpPr>
        <p:spPr>
          <a:xfrm>
            <a:off x="856247" y="3363124"/>
            <a:ext cx="5857374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Каждое слово закодируем</a:t>
            </a:r>
            <a:r>
              <a:rPr lang="en-US" sz="3200" dirty="0"/>
              <a:t> </a:t>
            </a:r>
            <a:r>
              <a:rPr lang="ru-RU" sz="3200" dirty="0"/>
              <a:t>вектором, в котором стоит</a:t>
            </a:r>
            <a:r>
              <a:rPr lang="en-US" sz="3200" dirty="0"/>
              <a:t> </a:t>
            </a:r>
            <a:r>
              <a:rPr lang="ru-RU" sz="3200" dirty="0"/>
              <a:t>единица на месте,</a:t>
            </a:r>
            <a:r>
              <a:rPr lang="en-US" sz="3200" dirty="0"/>
              <a:t> </a:t>
            </a:r>
            <a:r>
              <a:rPr lang="ru-RU" sz="3200" dirty="0"/>
              <a:t>соответствующем месту этого</a:t>
            </a:r>
            <a:r>
              <a:rPr lang="en-US" sz="3200" dirty="0"/>
              <a:t> </a:t>
            </a:r>
            <a:r>
              <a:rPr lang="ru-RU" sz="3200" dirty="0"/>
              <a:t>слова в словаре, все остальные</a:t>
            </a:r>
            <a:r>
              <a:rPr lang="en-US" sz="3200" dirty="0"/>
              <a:t> </a:t>
            </a:r>
            <a:r>
              <a:rPr lang="ru-RU" sz="3200" dirty="0"/>
              <a:t>компоненты вектора – 0.</a:t>
            </a:r>
          </a:p>
          <a:p>
            <a:pPr marL="457200" indent="-45720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Для кодирования документа</a:t>
            </a:r>
            <a:r>
              <a:rPr lang="en-US" sz="3200" dirty="0"/>
              <a:t> </a:t>
            </a:r>
            <a:r>
              <a:rPr lang="ru-RU" sz="3200" dirty="0"/>
              <a:t>сложим коды всех его слов.</a:t>
            </a:r>
            <a:endParaRPr lang="en-US" sz="3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1D856E-8FE1-850C-A52C-F257D9BF9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312" y="3219153"/>
            <a:ext cx="41433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1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2E2B83-C60F-9F71-E681-9FF4BE995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4" r="2882"/>
          <a:stretch/>
        </p:blipFill>
        <p:spPr>
          <a:xfrm>
            <a:off x="591661" y="2085975"/>
            <a:ext cx="11899232" cy="600075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1550" y="184785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Мешок слов (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Bag of Words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)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1362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1850357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ru-RU" sz="3200" dirty="0"/>
              <a:t>Пусть корпус состоит из следующих документов:</a:t>
            </a:r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D1 – </a:t>
            </a:r>
            <a:r>
              <a:rPr lang="ru-RU" sz="3200" dirty="0"/>
              <a:t>«</a:t>
            </a:r>
            <a:r>
              <a:rPr lang="en-US" sz="3200" dirty="0"/>
              <a:t>I am feeling very happy today</a:t>
            </a:r>
            <a:r>
              <a:rPr lang="ru-RU" sz="3200" dirty="0"/>
              <a:t>»</a:t>
            </a:r>
            <a:endParaRPr lang="en-US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D2 – </a:t>
            </a:r>
            <a:r>
              <a:rPr lang="ru-RU" sz="3200" dirty="0"/>
              <a:t>«</a:t>
            </a:r>
            <a:r>
              <a:rPr lang="en-US" sz="3200" dirty="0"/>
              <a:t>I am not well today</a:t>
            </a:r>
            <a:r>
              <a:rPr lang="ru-RU" sz="3200" dirty="0"/>
              <a:t>»</a:t>
            </a:r>
            <a:endParaRPr lang="en-US" sz="3200" dirty="0"/>
          </a:p>
          <a:p>
            <a:pPr marL="457200" indent="-457200" algn="l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D3 – </a:t>
            </a:r>
            <a:r>
              <a:rPr lang="ru-RU" sz="3200" dirty="0"/>
              <a:t>«</a:t>
            </a:r>
            <a:r>
              <a:rPr lang="en-US" sz="3200" dirty="0"/>
              <a:t>I wish I could go to play</a:t>
            </a:r>
            <a:r>
              <a:rPr lang="ru-RU" sz="3200" dirty="0"/>
              <a:t>»</a:t>
            </a:r>
          </a:p>
          <a:p>
            <a:pPr algn="l">
              <a:lnSpc>
                <a:spcPts val="2880"/>
              </a:lnSpc>
            </a:pPr>
            <a:r>
              <a:rPr lang="ru-RU" sz="3200" dirty="0"/>
              <a:t>Кодировка этих документов будет такой:</a:t>
            </a:r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Мешок слов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(Bag of Words)</a:t>
            </a:r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EF2ECA-10E3-71B4-D413-E5C37FC02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" y="4024564"/>
            <a:ext cx="11620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6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1550" y="184785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Мешок слов (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Bag of Words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)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FC353C-6375-3C96-94A8-FD557A6EF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10" y="2047875"/>
            <a:ext cx="121539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1499</Words>
  <Application>Microsoft Office PowerPoint</Application>
  <PresentationFormat>Произвольный</PresentationFormat>
  <Paragraphs>280</Paragraphs>
  <Slides>48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4" baseType="lpstr">
      <vt:lpstr>Arial</vt:lpstr>
      <vt:lpstr>Cambria Math</vt:lpstr>
      <vt:lpstr>Montserrat Medium</vt:lpstr>
      <vt:lpstr>Montserrat Regular</vt:lpstr>
      <vt:lpstr>Montserrat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Борис Мацаков</cp:lastModifiedBy>
  <cp:revision>19</cp:revision>
  <dcterms:created xsi:type="dcterms:W3CDTF">2023-04-26T09:38:23Z</dcterms:created>
  <dcterms:modified xsi:type="dcterms:W3CDTF">2024-04-19T14:46:20Z</dcterms:modified>
</cp:coreProperties>
</file>